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Hanuman" charset="1" panose="02020502060506020304"/>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F9F7F0"/>
        </a:solidFill>
      </p:bgPr>
    </p:bg>
    <p:spTree>
      <p:nvGrpSpPr>
        <p:cNvPr id="1" name=""/>
        <p:cNvGrpSpPr/>
        <p:nvPr/>
      </p:nvGrpSpPr>
      <p:grpSpPr>
        <a:xfrm>
          <a:off x="0" y="0"/>
          <a:ext cx="0" cy="0"/>
          <a:chOff x="0" y="0"/>
          <a:chExt cx="0" cy="0"/>
        </a:xfrm>
      </p:grpSpPr>
      <p:sp>
        <p:nvSpPr>
          <p:cNvPr name="TextBox 2" id="2"/>
          <p:cNvSpPr txBox="true"/>
          <p:nvPr/>
        </p:nvSpPr>
        <p:spPr>
          <a:xfrm rot="0">
            <a:off x="1000125" y="1185545"/>
            <a:ext cx="13085751" cy="6079492"/>
          </a:xfrm>
          <a:prstGeom prst="rect">
            <a:avLst/>
          </a:prstGeom>
        </p:spPr>
        <p:txBody>
          <a:bodyPr anchor="t" rtlCol="false" tIns="0" lIns="0" bIns="0" rIns="0">
            <a:spAutoFit/>
          </a:bodyPr>
          <a:lstStyle/>
          <a:p>
            <a:pPr algn="l">
              <a:lnSpc>
                <a:spcPts val="9883"/>
              </a:lnSpc>
            </a:pPr>
            <a:r>
              <a:rPr lang="en-US" sz="9883">
                <a:solidFill>
                  <a:srgbClr val="018575"/>
                </a:solidFill>
                <a:latin typeface="Hanuman"/>
                <a:ea typeface="Hanuman"/>
                <a:cs typeface="Hanuman"/>
                <a:sym typeface="Hanuman"/>
              </a:rPr>
              <a:t>Advanced </a:t>
            </a:r>
          </a:p>
          <a:p>
            <a:pPr algn="l">
              <a:lnSpc>
                <a:spcPts val="9883"/>
              </a:lnSpc>
            </a:pPr>
            <a:r>
              <a:rPr lang="en-US" sz="9883">
                <a:solidFill>
                  <a:srgbClr val="018575"/>
                </a:solidFill>
                <a:latin typeface="Hanuman"/>
                <a:ea typeface="Hanuman"/>
                <a:cs typeface="Hanuman"/>
                <a:sym typeface="Hanuman"/>
              </a:rPr>
              <a:t>Driver </a:t>
            </a:r>
          </a:p>
          <a:p>
            <a:pPr algn="l">
              <a:lnSpc>
                <a:spcPts val="9883"/>
              </a:lnSpc>
            </a:pPr>
            <a:r>
              <a:rPr lang="en-US" sz="9883">
                <a:solidFill>
                  <a:srgbClr val="018575"/>
                </a:solidFill>
                <a:latin typeface="Hanuman"/>
                <a:ea typeface="Hanuman"/>
                <a:cs typeface="Hanuman"/>
                <a:sym typeface="Hanuman"/>
              </a:rPr>
              <a:t>Assistance</a:t>
            </a:r>
          </a:p>
          <a:p>
            <a:pPr algn="l">
              <a:lnSpc>
                <a:spcPts val="9883"/>
              </a:lnSpc>
            </a:pPr>
            <a:r>
              <a:rPr lang="en-US" sz="9883">
                <a:solidFill>
                  <a:srgbClr val="018575"/>
                </a:solidFill>
                <a:latin typeface="Hanuman"/>
                <a:ea typeface="Hanuman"/>
                <a:cs typeface="Hanuman"/>
                <a:sym typeface="Hanuman"/>
              </a:rPr>
              <a:t>System</a:t>
            </a:r>
          </a:p>
          <a:p>
            <a:pPr algn="l">
              <a:lnSpc>
                <a:spcPts val="7906"/>
              </a:lnSpc>
            </a:pPr>
            <a:r>
              <a:rPr lang="en-US" sz="7906">
                <a:solidFill>
                  <a:srgbClr val="018575"/>
                </a:solidFill>
                <a:latin typeface="Hanuman"/>
                <a:ea typeface="Hanuman"/>
                <a:cs typeface="Hanuman"/>
                <a:sym typeface="Hanuman"/>
              </a:rPr>
              <a:t>for vehicle security and safety</a:t>
            </a:r>
          </a:p>
        </p:txBody>
      </p:sp>
      <p:sp>
        <p:nvSpPr>
          <p:cNvPr name="AutoShape 3" id="3"/>
          <p:cNvSpPr/>
          <p:nvPr/>
        </p:nvSpPr>
        <p:spPr>
          <a:xfrm>
            <a:off x="1000125" y="8358504"/>
            <a:ext cx="16287750" cy="0"/>
          </a:xfrm>
          <a:prstGeom prst="line">
            <a:avLst/>
          </a:prstGeom>
          <a:ln cap="flat" w="19050">
            <a:solidFill>
              <a:srgbClr val="FFD7DC"/>
            </a:soli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p:cSld>
    <p:bg>
      <p:bgPr>
        <a:solidFill>
          <a:srgbClr val="018575"/>
        </a:solidFill>
      </p:bgPr>
    </p:bg>
    <p:spTree>
      <p:nvGrpSpPr>
        <p:cNvPr id="1" name=""/>
        <p:cNvGrpSpPr/>
        <p:nvPr/>
      </p:nvGrpSpPr>
      <p:grpSpPr>
        <a:xfrm>
          <a:off x="0" y="0"/>
          <a:ext cx="0" cy="0"/>
          <a:chOff x="0" y="0"/>
          <a:chExt cx="0" cy="0"/>
        </a:xfrm>
      </p:grpSpPr>
      <p:sp>
        <p:nvSpPr>
          <p:cNvPr name="TextBox 2" id="2"/>
          <p:cNvSpPr txBox="true"/>
          <p:nvPr/>
        </p:nvSpPr>
        <p:spPr>
          <a:xfrm rot="0">
            <a:off x="1028700" y="1209675"/>
            <a:ext cx="8353425" cy="1647825"/>
          </a:xfrm>
          <a:prstGeom prst="rect">
            <a:avLst/>
          </a:prstGeom>
        </p:spPr>
        <p:txBody>
          <a:bodyPr anchor="t" rtlCol="false" tIns="0" lIns="0" bIns="0" rIns="0">
            <a:spAutoFit/>
          </a:bodyPr>
          <a:lstStyle/>
          <a:p>
            <a:pPr algn="l">
              <a:lnSpc>
                <a:spcPts val="12000"/>
              </a:lnSpc>
            </a:pPr>
            <a:r>
              <a:rPr lang="en-US" sz="12000">
                <a:solidFill>
                  <a:srgbClr val="F9F7F0"/>
                </a:solidFill>
                <a:latin typeface="Hanuman"/>
                <a:ea typeface="Hanuman"/>
                <a:cs typeface="Hanuman"/>
                <a:sym typeface="Hanuman"/>
              </a:rPr>
              <a:t>Conclusion</a:t>
            </a:r>
          </a:p>
        </p:txBody>
      </p:sp>
      <p:sp>
        <p:nvSpPr>
          <p:cNvPr name="AutoShape 3" id="3"/>
          <p:cNvSpPr/>
          <p:nvPr/>
        </p:nvSpPr>
        <p:spPr>
          <a:xfrm>
            <a:off x="1000125" y="2847975"/>
            <a:ext cx="16287750" cy="0"/>
          </a:xfrm>
          <a:prstGeom prst="line">
            <a:avLst/>
          </a:prstGeom>
          <a:ln cap="flat" w="19050">
            <a:solidFill>
              <a:srgbClr val="F9F7F0"/>
            </a:solidFill>
            <a:prstDash val="solid"/>
            <a:headEnd type="none" len="sm" w="sm"/>
            <a:tailEnd type="none" len="sm" w="sm"/>
          </a:ln>
        </p:spPr>
      </p:sp>
      <p:sp>
        <p:nvSpPr>
          <p:cNvPr name="TextBox 4" id="4"/>
          <p:cNvSpPr txBox="true"/>
          <p:nvPr/>
        </p:nvSpPr>
        <p:spPr>
          <a:xfrm rot="0">
            <a:off x="1000125" y="3304540"/>
            <a:ext cx="15282477" cy="6307509"/>
          </a:xfrm>
          <a:prstGeom prst="rect">
            <a:avLst/>
          </a:prstGeom>
        </p:spPr>
        <p:txBody>
          <a:bodyPr anchor="t" rtlCol="false" tIns="0" lIns="0" bIns="0" rIns="0">
            <a:spAutoFit/>
          </a:bodyPr>
          <a:lstStyle/>
          <a:p>
            <a:pPr algn="l">
              <a:lnSpc>
                <a:spcPts val="4138"/>
              </a:lnSpc>
            </a:pPr>
            <a:r>
              <a:rPr lang="en-US" sz="2955">
                <a:solidFill>
                  <a:srgbClr val="F9F7F0"/>
                </a:solidFill>
                <a:latin typeface="Hanuman"/>
                <a:ea typeface="Hanuman"/>
                <a:cs typeface="Hanuman"/>
                <a:sym typeface="Hanuman"/>
              </a:rPr>
              <a:t>The development and implementation of an Advanced Driver Assistance System (ADAS) tailored to Indian road conditions represents not just an academic achievement, but a step toward safer, smarter, and more responsible mobility in a country grappling with one of the world's highest road fatality rates.</a:t>
            </a:r>
          </a:p>
          <a:p>
            <a:pPr algn="l">
              <a:lnSpc>
                <a:spcPts val="4138"/>
              </a:lnSpc>
            </a:pPr>
          </a:p>
          <a:p>
            <a:pPr algn="l">
              <a:lnSpc>
                <a:spcPts val="4138"/>
              </a:lnSpc>
            </a:pPr>
            <a:r>
              <a:rPr lang="en-US" sz="2955">
                <a:solidFill>
                  <a:srgbClr val="F9F7F0"/>
                </a:solidFill>
                <a:latin typeface="Hanuman"/>
                <a:ea typeface="Hanuman"/>
                <a:cs typeface="Hanuman"/>
                <a:sym typeface="Hanuman"/>
              </a:rPr>
              <a:t>This system uses adaptive cruise control, collision detection, blind spot monitoring, and lane detection to mimic and even surpass human judgment. Its hardware is made for accessibility, scalability, and application to India's chaotic driving and infrastructure.</a:t>
            </a:r>
          </a:p>
          <a:p>
            <a:pPr algn="l">
              <a:lnSpc>
                <a:spcPts val="4138"/>
              </a:lnSpc>
            </a:pPr>
          </a:p>
          <a:p>
            <a:pPr algn="l">
              <a:lnSpc>
                <a:spcPts val="4138"/>
              </a:lnSpc>
            </a:pPr>
            <a:r>
              <a:rPr lang="en-US" sz="2955">
                <a:solidFill>
                  <a:srgbClr val="F9F7F0"/>
                </a:solidFill>
                <a:latin typeface="Hanuman"/>
                <a:ea typeface="Hanuman"/>
                <a:cs typeface="Hanuman"/>
                <a:sym typeface="Hanuman"/>
              </a:rPr>
              <a:t>This project is visionary in its strategy: to make ADAS innovative and localized as a necessity for daily commuters and Indian families, and not a luxury. National-level implementation can save over 1 lakh lives annually, save families from trauma, and improve road conditions.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18575"/>
        </a:solidFill>
      </p:bgPr>
    </p:bg>
    <p:spTree>
      <p:nvGrpSpPr>
        <p:cNvPr id="1" name=""/>
        <p:cNvGrpSpPr/>
        <p:nvPr/>
      </p:nvGrpSpPr>
      <p:grpSpPr>
        <a:xfrm>
          <a:off x="0" y="0"/>
          <a:ext cx="0" cy="0"/>
          <a:chOff x="0" y="0"/>
          <a:chExt cx="0" cy="0"/>
        </a:xfrm>
      </p:grpSpPr>
      <p:sp>
        <p:nvSpPr>
          <p:cNvPr name="AutoShape 2" id="2"/>
          <p:cNvSpPr/>
          <p:nvPr/>
        </p:nvSpPr>
        <p:spPr>
          <a:xfrm flipV="true">
            <a:off x="10541000" y="1033462"/>
            <a:ext cx="0" cy="8224838"/>
          </a:xfrm>
          <a:prstGeom prst="line">
            <a:avLst/>
          </a:prstGeom>
          <a:ln cap="flat" w="19050">
            <a:solidFill>
              <a:srgbClr val="F9F7F0"/>
            </a:solidFill>
            <a:prstDash val="solid"/>
            <a:headEnd type="none" len="sm" w="sm"/>
            <a:tailEnd type="none" len="sm" w="sm"/>
          </a:ln>
        </p:spPr>
      </p:sp>
      <p:sp>
        <p:nvSpPr>
          <p:cNvPr name="Freeform 3" id="3"/>
          <p:cNvSpPr/>
          <p:nvPr/>
        </p:nvSpPr>
        <p:spPr>
          <a:xfrm flipH="false" flipV="false" rot="0">
            <a:off x="11369675" y="1413376"/>
            <a:ext cx="5977524" cy="7460249"/>
          </a:xfrm>
          <a:custGeom>
            <a:avLst/>
            <a:gdLst/>
            <a:ahLst/>
            <a:cxnLst/>
            <a:rect r="r" b="b" t="t" l="l"/>
            <a:pathLst>
              <a:path h="7460249" w="5977524">
                <a:moveTo>
                  <a:pt x="0" y="0"/>
                </a:moveTo>
                <a:lnTo>
                  <a:pt x="5977524" y="0"/>
                </a:lnTo>
                <a:lnTo>
                  <a:pt x="5977524" y="7460248"/>
                </a:lnTo>
                <a:lnTo>
                  <a:pt x="0" y="7460248"/>
                </a:lnTo>
                <a:lnTo>
                  <a:pt x="0" y="0"/>
                </a:lnTo>
                <a:close/>
              </a:path>
            </a:pathLst>
          </a:custGeom>
          <a:blipFill>
            <a:blip r:embed="rId2"/>
            <a:stretch>
              <a:fillRect l="0" t="0" r="0" b="0"/>
            </a:stretch>
          </a:blipFill>
        </p:spPr>
      </p:sp>
      <p:sp>
        <p:nvSpPr>
          <p:cNvPr name="TextBox 4" id="4"/>
          <p:cNvSpPr txBox="true"/>
          <p:nvPr/>
        </p:nvSpPr>
        <p:spPr>
          <a:xfrm rot="0">
            <a:off x="1028700" y="3304540"/>
            <a:ext cx="8682602" cy="5189171"/>
          </a:xfrm>
          <a:prstGeom prst="rect">
            <a:avLst/>
          </a:prstGeom>
        </p:spPr>
        <p:txBody>
          <a:bodyPr anchor="t" rtlCol="false" tIns="0" lIns="0" bIns="0" rIns="0">
            <a:spAutoFit/>
          </a:bodyPr>
          <a:lstStyle/>
          <a:p>
            <a:pPr algn="l">
              <a:lnSpc>
                <a:spcPts val="4629"/>
              </a:lnSpc>
            </a:pPr>
            <a:r>
              <a:rPr lang="en-US" sz="3306">
                <a:solidFill>
                  <a:srgbClr val="F9F7F0"/>
                </a:solidFill>
                <a:latin typeface="Hanuman"/>
                <a:ea typeface="Hanuman"/>
                <a:cs typeface="Hanuman"/>
                <a:sym typeface="Hanuman"/>
              </a:rPr>
              <a:t>India's increasing number of </a:t>
            </a:r>
            <a:r>
              <a:rPr lang="en-US" sz="3306">
                <a:solidFill>
                  <a:srgbClr val="F9F7F0"/>
                </a:solidFill>
                <a:latin typeface="Hanuman"/>
                <a:ea typeface="Hanuman"/>
                <a:cs typeface="Hanuman"/>
                <a:sym typeface="Hanuman"/>
              </a:rPr>
              <a:t>road vehicles and traffic congestion have placed road safety on the national agenda. </a:t>
            </a:r>
          </a:p>
          <a:p>
            <a:pPr algn="l">
              <a:lnSpc>
                <a:spcPts val="4629"/>
              </a:lnSpc>
            </a:pPr>
            <a:r>
              <a:rPr lang="en-US" sz="3306">
                <a:solidFill>
                  <a:srgbClr val="F9F7F0"/>
                </a:solidFill>
                <a:latin typeface="Hanuman"/>
                <a:ea typeface="Hanuman"/>
                <a:cs typeface="Hanuman"/>
                <a:sym typeface="Hanuman"/>
              </a:rPr>
              <a:t>The Ministry of Road Transport and Highways (MoRTH) registered more than 4.6 lakh road accidents in 2023, which are frequently caused by human failure, bad lane discipline, and lack of situational awareness, especially in cities.</a:t>
            </a:r>
          </a:p>
        </p:txBody>
      </p:sp>
      <p:sp>
        <p:nvSpPr>
          <p:cNvPr name="TextBox 5" id="5"/>
          <p:cNvSpPr txBox="true"/>
          <p:nvPr/>
        </p:nvSpPr>
        <p:spPr>
          <a:xfrm rot="0">
            <a:off x="1028700" y="1209675"/>
            <a:ext cx="7877175" cy="1647825"/>
          </a:xfrm>
          <a:prstGeom prst="rect">
            <a:avLst/>
          </a:prstGeom>
        </p:spPr>
        <p:txBody>
          <a:bodyPr anchor="t" rtlCol="false" tIns="0" lIns="0" bIns="0" rIns="0">
            <a:spAutoFit/>
          </a:bodyPr>
          <a:lstStyle/>
          <a:p>
            <a:pPr algn="l">
              <a:lnSpc>
                <a:spcPts val="12000"/>
              </a:lnSpc>
            </a:pPr>
            <a:r>
              <a:rPr lang="en-US" sz="12000">
                <a:solidFill>
                  <a:srgbClr val="F9F7F0"/>
                </a:solidFill>
                <a:latin typeface="Hanuman"/>
                <a:ea typeface="Hanuman"/>
                <a:cs typeface="Hanuman"/>
                <a:sym typeface="Hanuman"/>
              </a:rPr>
              <a:t>Problem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9F7F0"/>
        </a:solidFill>
      </p:bgPr>
    </p:bg>
    <p:spTree>
      <p:nvGrpSpPr>
        <p:cNvPr id="1" name=""/>
        <p:cNvGrpSpPr/>
        <p:nvPr/>
      </p:nvGrpSpPr>
      <p:grpSpPr>
        <a:xfrm>
          <a:off x="0" y="0"/>
          <a:ext cx="0" cy="0"/>
          <a:chOff x="0" y="0"/>
          <a:chExt cx="0" cy="0"/>
        </a:xfrm>
      </p:grpSpPr>
      <p:grpSp>
        <p:nvGrpSpPr>
          <p:cNvPr name="Group 2" id="2"/>
          <p:cNvGrpSpPr/>
          <p:nvPr/>
        </p:nvGrpSpPr>
        <p:grpSpPr>
          <a:xfrm rot="0">
            <a:off x="0" y="0"/>
            <a:ext cx="7170691" cy="10287000"/>
            <a:chOff x="0" y="0"/>
            <a:chExt cx="1888577" cy="2709333"/>
          </a:xfrm>
        </p:grpSpPr>
        <p:sp>
          <p:nvSpPr>
            <p:cNvPr name="Freeform 3" id="3"/>
            <p:cNvSpPr/>
            <p:nvPr/>
          </p:nvSpPr>
          <p:spPr>
            <a:xfrm flipH="false" flipV="false" rot="0">
              <a:off x="0" y="0"/>
              <a:ext cx="1888577" cy="2709333"/>
            </a:xfrm>
            <a:custGeom>
              <a:avLst/>
              <a:gdLst/>
              <a:ahLst/>
              <a:cxnLst/>
              <a:rect r="r" b="b" t="t" l="l"/>
              <a:pathLst>
                <a:path h="2709333" w="1888577">
                  <a:moveTo>
                    <a:pt x="0" y="0"/>
                  </a:moveTo>
                  <a:lnTo>
                    <a:pt x="1888577" y="0"/>
                  </a:lnTo>
                  <a:lnTo>
                    <a:pt x="1888577" y="2709333"/>
                  </a:lnTo>
                  <a:lnTo>
                    <a:pt x="0" y="2709333"/>
                  </a:lnTo>
                  <a:close/>
                </a:path>
              </a:pathLst>
            </a:custGeom>
            <a:solidFill>
              <a:srgbClr val="FFD7DC"/>
            </a:solidFill>
          </p:spPr>
        </p:sp>
        <p:sp>
          <p:nvSpPr>
            <p:cNvPr name="TextBox 4" id="4"/>
            <p:cNvSpPr txBox="true"/>
            <p:nvPr/>
          </p:nvSpPr>
          <p:spPr>
            <a:xfrm>
              <a:off x="0" y="-9525"/>
              <a:ext cx="1888577" cy="2718858"/>
            </a:xfrm>
            <a:prstGeom prst="rect">
              <a:avLst/>
            </a:prstGeom>
          </p:spPr>
          <p:txBody>
            <a:bodyPr anchor="ctr" rtlCol="false" tIns="50800" lIns="50800" bIns="50800" rIns="50800"/>
            <a:lstStyle/>
            <a:p>
              <a:pPr algn="ctr">
                <a:lnSpc>
                  <a:spcPts val="1934"/>
                </a:lnSpc>
              </a:pPr>
            </a:p>
          </p:txBody>
        </p:sp>
      </p:grpSp>
      <p:sp>
        <p:nvSpPr>
          <p:cNvPr name="Freeform 5" id="5"/>
          <p:cNvSpPr/>
          <p:nvPr/>
        </p:nvSpPr>
        <p:spPr>
          <a:xfrm flipH="false" flipV="false" rot="0">
            <a:off x="284801" y="2890520"/>
            <a:ext cx="6601089" cy="5616272"/>
          </a:xfrm>
          <a:custGeom>
            <a:avLst/>
            <a:gdLst/>
            <a:ahLst/>
            <a:cxnLst/>
            <a:rect r="r" b="b" t="t" l="l"/>
            <a:pathLst>
              <a:path h="5616272" w="6601089">
                <a:moveTo>
                  <a:pt x="0" y="0"/>
                </a:moveTo>
                <a:lnTo>
                  <a:pt x="6601089" y="0"/>
                </a:lnTo>
                <a:lnTo>
                  <a:pt x="6601089" y="5616272"/>
                </a:lnTo>
                <a:lnTo>
                  <a:pt x="0" y="5616272"/>
                </a:lnTo>
                <a:lnTo>
                  <a:pt x="0" y="0"/>
                </a:lnTo>
                <a:close/>
              </a:path>
            </a:pathLst>
          </a:custGeom>
          <a:blipFill>
            <a:blip r:embed="rId2"/>
            <a:stretch>
              <a:fillRect l="0" t="-56713" r="0" b="0"/>
            </a:stretch>
          </a:blipFill>
        </p:spPr>
      </p:sp>
      <p:sp>
        <p:nvSpPr>
          <p:cNvPr name="TextBox 6" id="6"/>
          <p:cNvSpPr txBox="true"/>
          <p:nvPr/>
        </p:nvSpPr>
        <p:spPr>
          <a:xfrm rot="0">
            <a:off x="8725795" y="2814320"/>
            <a:ext cx="8533505" cy="5906922"/>
          </a:xfrm>
          <a:prstGeom prst="rect">
            <a:avLst/>
          </a:prstGeom>
        </p:spPr>
        <p:txBody>
          <a:bodyPr anchor="t" rtlCol="false" tIns="0" lIns="0" bIns="0" rIns="0">
            <a:spAutoFit/>
          </a:bodyPr>
          <a:lstStyle/>
          <a:p>
            <a:pPr algn="l">
              <a:lnSpc>
                <a:spcPts val="4239"/>
              </a:lnSpc>
            </a:pPr>
            <a:r>
              <a:rPr lang="en-US" sz="3028">
                <a:solidFill>
                  <a:srgbClr val="000000"/>
                </a:solidFill>
                <a:latin typeface="Hanuman"/>
                <a:ea typeface="Hanuman"/>
                <a:cs typeface="Hanuman"/>
                <a:sym typeface="Hanuman"/>
              </a:rPr>
              <a:t>We thought of the following ways to implement driver and passenger safety:-</a:t>
            </a:r>
          </a:p>
          <a:p>
            <a:pPr algn="l" marL="653800" indent="-326900" lvl="1">
              <a:lnSpc>
                <a:spcPts val="4239"/>
              </a:lnSpc>
              <a:buFont typeface="Arial"/>
              <a:buChar char="•"/>
            </a:pPr>
            <a:r>
              <a:rPr lang="en-US" sz="3028">
                <a:solidFill>
                  <a:srgbClr val="000000"/>
                </a:solidFill>
                <a:latin typeface="Hanuman"/>
                <a:ea typeface="Hanuman"/>
                <a:cs typeface="Hanuman"/>
                <a:sym typeface="Hanuman"/>
              </a:rPr>
              <a:t>To implement such a model we require a powerful low-cost and power-efficient chip such as a Raspberry Pi 4.</a:t>
            </a:r>
          </a:p>
          <a:p>
            <a:pPr algn="l" marL="653800" indent="-326900" lvl="1">
              <a:lnSpc>
                <a:spcPts val="4239"/>
              </a:lnSpc>
              <a:buFont typeface="Arial"/>
              <a:buChar char="•"/>
            </a:pPr>
            <a:r>
              <a:rPr lang="en-US" sz="3028">
                <a:solidFill>
                  <a:srgbClr val="000000"/>
                </a:solidFill>
                <a:latin typeface="Hanuman"/>
                <a:ea typeface="Hanuman"/>
                <a:cs typeface="Hanuman"/>
                <a:sym typeface="Hanuman"/>
              </a:rPr>
              <a:t>To apply Adaptive Cruise Control we need a way to maintain a fixed distance and speed from the car ahead.</a:t>
            </a:r>
          </a:p>
          <a:p>
            <a:pPr algn="l" marL="653800" indent="-326900" lvl="1">
              <a:lnSpc>
                <a:spcPts val="4239"/>
              </a:lnSpc>
              <a:buFont typeface="Arial"/>
              <a:buChar char="•"/>
            </a:pPr>
            <a:r>
              <a:rPr lang="en-US" sz="3028">
                <a:solidFill>
                  <a:srgbClr val="000000"/>
                </a:solidFill>
                <a:latin typeface="Hanuman"/>
                <a:ea typeface="Hanuman"/>
                <a:cs typeface="Hanuman"/>
                <a:sym typeface="Hanuman"/>
              </a:rPr>
              <a:t>In order to ensure safety of passenger we needed to avoid obstacles on road and alert the driver in case of near collision.</a:t>
            </a:r>
          </a:p>
        </p:txBody>
      </p:sp>
      <p:sp>
        <p:nvSpPr>
          <p:cNvPr name="TextBox 7" id="7"/>
          <p:cNvSpPr txBox="true"/>
          <p:nvPr/>
        </p:nvSpPr>
        <p:spPr>
          <a:xfrm rot="0">
            <a:off x="8905875" y="1200150"/>
            <a:ext cx="8353425" cy="1577978"/>
          </a:xfrm>
          <a:prstGeom prst="rect">
            <a:avLst/>
          </a:prstGeom>
        </p:spPr>
        <p:txBody>
          <a:bodyPr anchor="t" rtlCol="false" tIns="0" lIns="0" bIns="0" rIns="0">
            <a:spAutoFit/>
          </a:bodyPr>
          <a:lstStyle/>
          <a:p>
            <a:pPr algn="l">
              <a:lnSpc>
                <a:spcPts val="11500"/>
              </a:lnSpc>
            </a:pPr>
            <a:r>
              <a:rPr lang="en-US" sz="11500">
                <a:solidFill>
                  <a:srgbClr val="018575"/>
                </a:solidFill>
                <a:latin typeface="Hanuman"/>
                <a:ea typeface="Hanuman"/>
                <a:cs typeface="Hanuman"/>
                <a:sym typeface="Hanuman"/>
              </a:rPr>
              <a:t>Methodology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9F7F0"/>
        </a:solidFill>
      </p:bgPr>
    </p:bg>
    <p:spTree>
      <p:nvGrpSpPr>
        <p:cNvPr id="1" name=""/>
        <p:cNvGrpSpPr/>
        <p:nvPr/>
      </p:nvGrpSpPr>
      <p:grpSpPr>
        <a:xfrm>
          <a:off x="0" y="0"/>
          <a:ext cx="0" cy="0"/>
          <a:chOff x="0" y="0"/>
          <a:chExt cx="0" cy="0"/>
        </a:xfrm>
      </p:grpSpPr>
      <p:sp>
        <p:nvSpPr>
          <p:cNvPr name="TextBox 2" id="2"/>
          <p:cNvSpPr txBox="true"/>
          <p:nvPr/>
        </p:nvSpPr>
        <p:spPr>
          <a:xfrm rot="0">
            <a:off x="6588125" y="1209675"/>
            <a:ext cx="8382000" cy="1647825"/>
          </a:xfrm>
          <a:prstGeom prst="rect">
            <a:avLst/>
          </a:prstGeom>
        </p:spPr>
        <p:txBody>
          <a:bodyPr anchor="t" rtlCol="false" tIns="0" lIns="0" bIns="0" rIns="0">
            <a:spAutoFit/>
          </a:bodyPr>
          <a:lstStyle/>
          <a:p>
            <a:pPr algn="l">
              <a:lnSpc>
                <a:spcPts val="12000"/>
              </a:lnSpc>
            </a:pPr>
            <a:r>
              <a:rPr lang="en-US" sz="12000">
                <a:solidFill>
                  <a:srgbClr val="018575"/>
                </a:solidFill>
                <a:latin typeface="Hanuman"/>
                <a:ea typeface="Hanuman"/>
                <a:cs typeface="Hanuman"/>
                <a:sym typeface="Hanuman"/>
              </a:rPr>
              <a:t>Solution</a:t>
            </a:r>
          </a:p>
        </p:txBody>
      </p:sp>
      <p:sp>
        <p:nvSpPr>
          <p:cNvPr name="AutoShape 3" id="3"/>
          <p:cNvSpPr/>
          <p:nvPr/>
        </p:nvSpPr>
        <p:spPr>
          <a:xfrm flipV="true">
            <a:off x="5903435" y="1033462"/>
            <a:ext cx="0" cy="8224838"/>
          </a:xfrm>
          <a:prstGeom prst="line">
            <a:avLst/>
          </a:prstGeom>
          <a:ln cap="flat" w="19050">
            <a:solidFill>
              <a:srgbClr val="FFD7DC"/>
            </a:solidFill>
            <a:prstDash val="solid"/>
            <a:headEnd type="none" len="sm" w="sm"/>
            <a:tailEnd type="none" len="sm" w="sm"/>
          </a:ln>
        </p:spPr>
      </p:sp>
      <p:sp>
        <p:nvSpPr>
          <p:cNvPr name="TextBox 4" id="4"/>
          <p:cNvSpPr txBox="true"/>
          <p:nvPr/>
        </p:nvSpPr>
        <p:spPr>
          <a:xfrm rot="0">
            <a:off x="6588125" y="2781300"/>
            <a:ext cx="10671175" cy="5937101"/>
          </a:xfrm>
          <a:prstGeom prst="rect">
            <a:avLst/>
          </a:prstGeom>
        </p:spPr>
        <p:txBody>
          <a:bodyPr anchor="t" rtlCol="false" tIns="0" lIns="0" bIns="0" rIns="0">
            <a:spAutoFit/>
          </a:bodyPr>
          <a:lstStyle/>
          <a:p>
            <a:pPr algn="l">
              <a:lnSpc>
                <a:spcPts val="4298"/>
              </a:lnSpc>
            </a:pPr>
            <a:r>
              <a:rPr lang="en-US" sz="3070">
                <a:solidFill>
                  <a:srgbClr val="000000"/>
                </a:solidFill>
                <a:latin typeface="Hanuman"/>
                <a:ea typeface="Hanuman"/>
                <a:cs typeface="Hanuman"/>
                <a:sym typeface="Hanuman"/>
              </a:rPr>
              <a:t>To improve road safety in Indi</a:t>
            </a:r>
            <a:r>
              <a:rPr lang="en-US" sz="3070">
                <a:solidFill>
                  <a:srgbClr val="000000"/>
                </a:solidFill>
                <a:latin typeface="Hanuman"/>
                <a:ea typeface="Hanuman"/>
                <a:cs typeface="Hanuman"/>
                <a:sym typeface="Hanuman"/>
              </a:rPr>
              <a:t>a, this project develops a low-cost ADAS prototype using accessible hardware. It features:</a:t>
            </a:r>
          </a:p>
          <a:p>
            <a:pPr algn="l" marL="662876" indent="-331438" lvl="1">
              <a:lnSpc>
                <a:spcPts val="4298"/>
              </a:lnSpc>
              <a:buFont typeface="Arial"/>
              <a:buChar char="•"/>
            </a:pPr>
            <a:r>
              <a:rPr lang="en-US" sz="3070">
                <a:solidFill>
                  <a:srgbClr val="000000"/>
                </a:solidFill>
                <a:latin typeface="Hanuman"/>
                <a:ea typeface="Hanuman"/>
                <a:cs typeface="Hanuman"/>
                <a:sym typeface="Hanuman"/>
              </a:rPr>
              <a:t>Ultrasonic sensors for obstacle detection in front, rear, and blind spots—ideal for congested Indian roads.</a:t>
            </a:r>
          </a:p>
          <a:p>
            <a:pPr algn="l" marL="662876" indent="-331438" lvl="1">
              <a:lnSpc>
                <a:spcPts val="4298"/>
              </a:lnSpc>
              <a:buFont typeface="Arial"/>
              <a:buChar char="•"/>
            </a:pPr>
            <a:r>
              <a:rPr lang="en-US" sz="3070">
                <a:solidFill>
                  <a:srgbClr val="000000"/>
                </a:solidFill>
                <a:latin typeface="Hanuman"/>
                <a:ea typeface="Hanuman"/>
                <a:cs typeface="Hanuman"/>
                <a:sym typeface="Hanuman"/>
              </a:rPr>
              <a:t>L298N </a:t>
            </a:r>
            <a:r>
              <a:rPr lang="en-US" sz="3070">
                <a:solidFill>
                  <a:srgbClr val="000000"/>
                </a:solidFill>
                <a:latin typeface="Hanuman"/>
                <a:ea typeface="Hanuman"/>
                <a:cs typeface="Hanuman"/>
                <a:sym typeface="Hanuman"/>
              </a:rPr>
              <a:t>sensor to support Adaptive Cruise Control (ACC) by tracking orientation and smooth speed changes.</a:t>
            </a:r>
          </a:p>
          <a:p>
            <a:pPr algn="l" marL="662876" indent="-331438" lvl="1">
              <a:lnSpc>
                <a:spcPts val="4298"/>
              </a:lnSpc>
              <a:buFont typeface="Arial"/>
              <a:buChar char="•"/>
            </a:pPr>
            <a:r>
              <a:rPr lang="en-US" sz="3070">
                <a:solidFill>
                  <a:srgbClr val="000000"/>
                </a:solidFill>
                <a:latin typeface="Hanuman"/>
                <a:ea typeface="Hanuman"/>
                <a:cs typeface="Hanuman"/>
                <a:sym typeface="Hanuman"/>
              </a:rPr>
              <a:t>Raspberry Pi Camera V2 + OpenCV for real-time lane detection, even on poorly marked roads.</a:t>
            </a:r>
          </a:p>
          <a:p>
            <a:pPr algn="l" marL="662876" indent="-331438" lvl="1">
              <a:lnSpc>
                <a:spcPts val="4298"/>
              </a:lnSpc>
              <a:buFont typeface="Arial"/>
              <a:buChar char="•"/>
            </a:pPr>
            <a:r>
              <a:rPr lang="en-US" sz="3070">
                <a:solidFill>
                  <a:srgbClr val="000000"/>
                </a:solidFill>
                <a:latin typeface="Hanuman"/>
                <a:ea typeface="Hanuman"/>
                <a:cs typeface="Hanuman"/>
                <a:sym typeface="Hanuman"/>
              </a:rPr>
              <a:t>Raspberry Pi 4 for sensor fusion, decision-making, and motor control via an L298N driver.</a:t>
            </a:r>
          </a:p>
          <a:p>
            <a:pPr algn="l">
              <a:lnSpc>
                <a:spcPts val="4298"/>
              </a:lnSpc>
            </a:pPr>
          </a:p>
        </p:txBody>
      </p:sp>
      <p:sp>
        <p:nvSpPr>
          <p:cNvPr name="Freeform 5" id="5"/>
          <p:cNvSpPr/>
          <p:nvPr/>
        </p:nvSpPr>
        <p:spPr>
          <a:xfrm flipH="false" flipV="false" rot="5400000">
            <a:off x="26060" y="3526827"/>
            <a:ext cx="6775301" cy="3607848"/>
          </a:xfrm>
          <a:custGeom>
            <a:avLst/>
            <a:gdLst/>
            <a:ahLst/>
            <a:cxnLst/>
            <a:rect r="r" b="b" t="t" l="l"/>
            <a:pathLst>
              <a:path h="3607848" w="6775301">
                <a:moveTo>
                  <a:pt x="0" y="0"/>
                </a:moveTo>
                <a:lnTo>
                  <a:pt x="6775301" y="0"/>
                </a:lnTo>
                <a:lnTo>
                  <a:pt x="6775301" y="3607848"/>
                </a:lnTo>
                <a:lnTo>
                  <a:pt x="0" y="3607848"/>
                </a:lnTo>
                <a:lnTo>
                  <a:pt x="0" y="0"/>
                </a:lnTo>
                <a:close/>
              </a:path>
            </a:pathLst>
          </a:custGeom>
          <a:blipFill>
            <a:blip r:embed="rId2"/>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9F7F0"/>
        </a:solidFill>
      </p:bgPr>
    </p:bg>
    <p:spTree>
      <p:nvGrpSpPr>
        <p:cNvPr id="1" name=""/>
        <p:cNvGrpSpPr/>
        <p:nvPr/>
      </p:nvGrpSpPr>
      <p:grpSpPr>
        <a:xfrm>
          <a:off x="0" y="0"/>
          <a:ext cx="0" cy="0"/>
          <a:chOff x="0" y="0"/>
          <a:chExt cx="0" cy="0"/>
        </a:xfrm>
      </p:grpSpPr>
      <p:sp>
        <p:nvSpPr>
          <p:cNvPr name="AutoShape 2" id="2"/>
          <p:cNvSpPr/>
          <p:nvPr/>
        </p:nvSpPr>
        <p:spPr>
          <a:xfrm>
            <a:off x="1028700" y="1580799"/>
            <a:ext cx="16287750" cy="0"/>
          </a:xfrm>
          <a:prstGeom prst="line">
            <a:avLst/>
          </a:prstGeom>
          <a:ln cap="flat" w="19050">
            <a:solidFill>
              <a:srgbClr val="FFD7DC"/>
            </a:solidFill>
            <a:prstDash val="solid"/>
            <a:headEnd type="none" len="sm" w="sm"/>
            <a:tailEnd type="none" len="sm" w="sm"/>
          </a:ln>
        </p:spPr>
      </p:sp>
      <p:sp>
        <p:nvSpPr>
          <p:cNvPr name="Freeform 3" id="3"/>
          <p:cNvSpPr/>
          <p:nvPr/>
        </p:nvSpPr>
        <p:spPr>
          <a:xfrm flipH="false" flipV="false" rot="0">
            <a:off x="971550" y="2032773"/>
            <a:ext cx="5236694" cy="3063466"/>
          </a:xfrm>
          <a:custGeom>
            <a:avLst/>
            <a:gdLst/>
            <a:ahLst/>
            <a:cxnLst/>
            <a:rect r="r" b="b" t="t" l="l"/>
            <a:pathLst>
              <a:path h="3063466" w="5236694">
                <a:moveTo>
                  <a:pt x="0" y="0"/>
                </a:moveTo>
                <a:lnTo>
                  <a:pt x="5236694" y="0"/>
                </a:lnTo>
                <a:lnTo>
                  <a:pt x="5236694" y="3063466"/>
                </a:lnTo>
                <a:lnTo>
                  <a:pt x="0" y="3063466"/>
                </a:lnTo>
                <a:lnTo>
                  <a:pt x="0" y="0"/>
                </a:lnTo>
                <a:close/>
              </a:path>
            </a:pathLst>
          </a:custGeom>
          <a:blipFill>
            <a:blip r:embed="rId2"/>
            <a:stretch>
              <a:fillRect l="0" t="0" r="0" b="0"/>
            </a:stretch>
          </a:blipFill>
        </p:spPr>
      </p:sp>
      <p:sp>
        <p:nvSpPr>
          <p:cNvPr name="Freeform 4" id="4"/>
          <p:cNvSpPr/>
          <p:nvPr/>
        </p:nvSpPr>
        <p:spPr>
          <a:xfrm flipH="false" flipV="false" rot="0">
            <a:off x="13257900" y="5578725"/>
            <a:ext cx="3543203" cy="3543203"/>
          </a:xfrm>
          <a:custGeom>
            <a:avLst/>
            <a:gdLst/>
            <a:ahLst/>
            <a:cxnLst/>
            <a:rect r="r" b="b" t="t" l="l"/>
            <a:pathLst>
              <a:path h="3543203" w="3543203">
                <a:moveTo>
                  <a:pt x="0" y="0"/>
                </a:moveTo>
                <a:lnTo>
                  <a:pt x="3543204" y="0"/>
                </a:lnTo>
                <a:lnTo>
                  <a:pt x="3543204" y="3543204"/>
                </a:lnTo>
                <a:lnTo>
                  <a:pt x="0" y="3543204"/>
                </a:lnTo>
                <a:lnTo>
                  <a:pt x="0" y="0"/>
                </a:lnTo>
                <a:close/>
              </a:path>
            </a:pathLst>
          </a:custGeom>
          <a:blipFill>
            <a:blip r:embed="rId3"/>
            <a:stretch>
              <a:fillRect l="0" t="0" r="0" b="0"/>
            </a:stretch>
          </a:blipFill>
        </p:spPr>
      </p:sp>
      <p:sp>
        <p:nvSpPr>
          <p:cNvPr name="TextBox 5" id="5"/>
          <p:cNvSpPr txBox="true"/>
          <p:nvPr/>
        </p:nvSpPr>
        <p:spPr>
          <a:xfrm rot="0">
            <a:off x="7035757" y="1851389"/>
            <a:ext cx="5293844" cy="606425"/>
          </a:xfrm>
          <a:prstGeom prst="rect">
            <a:avLst/>
          </a:prstGeom>
        </p:spPr>
        <p:txBody>
          <a:bodyPr anchor="t" rtlCol="false" tIns="0" lIns="0" bIns="0" rIns="0">
            <a:spAutoFit/>
          </a:bodyPr>
          <a:lstStyle/>
          <a:p>
            <a:pPr algn="l">
              <a:lnSpc>
                <a:spcPts val="4900"/>
              </a:lnSpc>
              <a:spcBef>
                <a:spcPct val="0"/>
              </a:spcBef>
            </a:pPr>
            <a:r>
              <a:rPr lang="en-US" sz="3500">
                <a:solidFill>
                  <a:srgbClr val="000000"/>
                </a:solidFill>
                <a:latin typeface="Hanuman"/>
                <a:ea typeface="Hanuman"/>
                <a:cs typeface="Hanuman"/>
                <a:sym typeface="Hanuman"/>
              </a:rPr>
              <a:t>Raspberry Pi 4 Model B</a:t>
            </a:r>
          </a:p>
        </p:txBody>
      </p:sp>
      <p:sp>
        <p:nvSpPr>
          <p:cNvPr name="TextBox 6" id="6"/>
          <p:cNvSpPr txBox="true"/>
          <p:nvPr/>
        </p:nvSpPr>
        <p:spPr>
          <a:xfrm rot="0">
            <a:off x="971550" y="679814"/>
            <a:ext cx="12286350" cy="1247775"/>
          </a:xfrm>
          <a:prstGeom prst="rect">
            <a:avLst/>
          </a:prstGeom>
        </p:spPr>
        <p:txBody>
          <a:bodyPr anchor="t" rtlCol="false" tIns="0" lIns="0" bIns="0" rIns="0">
            <a:spAutoFit/>
          </a:bodyPr>
          <a:lstStyle/>
          <a:p>
            <a:pPr algn="l">
              <a:lnSpc>
                <a:spcPts val="9000"/>
              </a:lnSpc>
            </a:pPr>
            <a:r>
              <a:rPr lang="en-US" sz="9000">
                <a:solidFill>
                  <a:srgbClr val="018575"/>
                </a:solidFill>
                <a:latin typeface="Hanuman"/>
                <a:ea typeface="Hanuman"/>
                <a:cs typeface="Hanuman"/>
                <a:sym typeface="Hanuman"/>
              </a:rPr>
              <a:t>Components</a:t>
            </a:r>
          </a:p>
        </p:txBody>
      </p:sp>
      <p:sp>
        <p:nvSpPr>
          <p:cNvPr name="TextBox 7" id="7"/>
          <p:cNvSpPr txBox="true"/>
          <p:nvPr/>
        </p:nvSpPr>
        <p:spPr>
          <a:xfrm rot="0">
            <a:off x="7035757" y="2483214"/>
            <a:ext cx="9765346" cy="2613025"/>
          </a:xfrm>
          <a:prstGeom prst="rect">
            <a:avLst/>
          </a:prstGeom>
        </p:spPr>
        <p:txBody>
          <a:bodyPr anchor="t" rtlCol="false" tIns="0" lIns="0" bIns="0" rIns="0">
            <a:spAutoFit/>
          </a:bodyPr>
          <a:lstStyle/>
          <a:p>
            <a:pPr algn="l">
              <a:lnSpc>
                <a:spcPts val="3499"/>
              </a:lnSpc>
            </a:pPr>
            <a:r>
              <a:rPr lang="en-US" sz="2499">
                <a:solidFill>
                  <a:srgbClr val="000000"/>
                </a:solidFill>
                <a:latin typeface="Hanuman"/>
                <a:ea typeface="Hanuman"/>
                <a:cs typeface="Hanuman"/>
                <a:sym typeface="Hanuman"/>
              </a:rPr>
              <a:t>We used this particular model because:-</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Low Cost.</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Power-Efficient.</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Abundant GPIO pins.</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Powerful On-board chip and memory for Raspberry Pi Camera and Image Processing.</a:t>
            </a:r>
          </a:p>
        </p:txBody>
      </p:sp>
      <p:grpSp>
        <p:nvGrpSpPr>
          <p:cNvPr name="Group 8" id="8"/>
          <p:cNvGrpSpPr/>
          <p:nvPr/>
        </p:nvGrpSpPr>
        <p:grpSpPr>
          <a:xfrm rot="0">
            <a:off x="2678166" y="5802514"/>
            <a:ext cx="9651436" cy="3095625"/>
            <a:chOff x="0" y="0"/>
            <a:chExt cx="12868581" cy="4127500"/>
          </a:xfrm>
        </p:grpSpPr>
        <p:sp>
          <p:nvSpPr>
            <p:cNvPr name="TextBox 9" id="9"/>
            <p:cNvSpPr txBox="true"/>
            <p:nvPr/>
          </p:nvSpPr>
          <p:spPr>
            <a:xfrm rot="0">
              <a:off x="0" y="659342"/>
              <a:ext cx="12868581" cy="3468158"/>
            </a:xfrm>
            <a:prstGeom prst="rect">
              <a:avLst/>
            </a:prstGeom>
          </p:spPr>
          <p:txBody>
            <a:bodyPr anchor="t" rtlCol="false" tIns="0" lIns="0" bIns="0" rIns="0">
              <a:spAutoFit/>
            </a:bodyPr>
            <a:lstStyle/>
            <a:p>
              <a:pPr algn="l">
                <a:lnSpc>
                  <a:spcPts val="3499"/>
                </a:lnSpc>
              </a:pPr>
              <a:r>
                <a:rPr lang="en-US" sz="2499">
                  <a:solidFill>
                    <a:srgbClr val="000000"/>
                  </a:solidFill>
                  <a:latin typeface="Hanuman"/>
                  <a:ea typeface="Hanuman"/>
                  <a:cs typeface="Hanuman"/>
                  <a:sym typeface="Hanuman"/>
                </a:rPr>
                <a:t>We used this particular model because:-</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Compact &amp; Light weight.</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5 MP Camera.</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Seamless Integration with Raspberry Pi.</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Real-time Video Processing.</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Best performance in budget.</a:t>
              </a:r>
            </a:p>
          </p:txBody>
        </p:sp>
        <p:sp>
          <p:nvSpPr>
            <p:cNvPr name="TextBox 10" id="10"/>
            <p:cNvSpPr txBox="true"/>
            <p:nvPr/>
          </p:nvSpPr>
          <p:spPr>
            <a:xfrm rot="0">
              <a:off x="0" y="-76200"/>
              <a:ext cx="8193497" cy="783167"/>
            </a:xfrm>
            <a:prstGeom prst="rect">
              <a:avLst/>
            </a:prstGeom>
          </p:spPr>
          <p:txBody>
            <a:bodyPr anchor="t" rtlCol="false" tIns="0" lIns="0" bIns="0" rIns="0">
              <a:spAutoFit/>
            </a:bodyPr>
            <a:lstStyle/>
            <a:p>
              <a:pPr algn="l">
                <a:lnSpc>
                  <a:spcPts val="4900"/>
                </a:lnSpc>
                <a:spcBef>
                  <a:spcPct val="0"/>
                </a:spcBef>
              </a:pPr>
              <a:r>
                <a:rPr lang="en-US" sz="3500">
                  <a:solidFill>
                    <a:srgbClr val="000000"/>
                  </a:solidFill>
                  <a:latin typeface="Hanuman"/>
                  <a:ea typeface="Hanuman"/>
                  <a:cs typeface="Hanuman"/>
                  <a:sym typeface="Hanuman"/>
                </a:rPr>
                <a:t>Raspberry Pi Camera Module 2</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9F7F0"/>
        </a:solidFill>
      </p:bgPr>
    </p:bg>
    <p:spTree>
      <p:nvGrpSpPr>
        <p:cNvPr id="1" name=""/>
        <p:cNvGrpSpPr/>
        <p:nvPr/>
      </p:nvGrpSpPr>
      <p:grpSpPr>
        <a:xfrm>
          <a:off x="0" y="0"/>
          <a:ext cx="0" cy="0"/>
          <a:chOff x="0" y="0"/>
          <a:chExt cx="0" cy="0"/>
        </a:xfrm>
      </p:grpSpPr>
      <p:sp>
        <p:nvSpPr>
          <p:cNvPr name="AutoShape 2" id="2"/>
          <p:cNvSpPr/>
          <p:nvPr/>
        </p:nvSpPr>
        <p:spPr>
          <a:xfrm>
            <a:off x="1028700" y="1580799"/>
            <a:ext cx="16287750" cy="0"/>
          </a:xfrm>
          <a:prstGeom prst="line">
            <a:avLst/>
          </a:prstGeom>
          <a:ln cap="flat" w="19050">
            <a:solidFill>
              <a:srgbClr val="FFD7DC"/>
            </a:solidFill>
            <a:prstDash val="solid"/>
            <a:headEnd type="none" len="sm" w="sm"/>
            <a:tailEnd type="none" len="sm" w="sm"/>
          </a:ln>
        </p:spPr>
      </p:sp>
      <p:sp>
        <p:nvSpPr>
          <p:cNvPr name="Freeform 3" id="3"/>
          <p:cNvSpPr/>
          <p:nvPr/>
        </p:nvSpPr>
        <p:spPr>
          <a:xfrm flipH="false" flipV="false" rot="0">
            <a:off x="1028700" y="1927589"/>
            <a:ext cx="6551451" cy="3234779"/>
          </a:xfrm>
          <a:custGeom>
            <a:avLst/>
            <a:gdLst/>
            <a:ahLst/>
            <a:cxnLst/>
            <a:rect r="r" b="b" t="t" l="l"/>
            <a:pathLst>
              <a:path h="3234779" w="6551451">
                <a:moveTo>
                  <a:pt x="0" y="0"/>
                </a:moveTo>
                <a:lnTo>
                  <a:pt x="6551451" y="0"/>
                </a:lnTo>
                <a:lnTo>
                  <a:pt x="6551451" y="3234779"/>
                </a:lnTo>
                <a:lnTo>
                  <a:pt x="0" y="3234779"/>
                </a:lnTo>
                <a:lnTo>
                  <a:pt x="0" y="0"/>
                </a:lnTo>
                <a:close/>
              </a:path>
            </a:pathLst>
          </a:custGeom>
          <a:blipFill>
            <a:blip r:embed="rId2"/>
            <a:stretch>
              <a:fillRect l="0" t="0" r="0" b="0"/>
            </a:stretch>
          </a:blipFill>
        </p:spPr>
      </p:sp>
      <p:sp>
        <p:nvSpPr>
          <p:cNvPr name="Freeform 4" id="4"/>
          <p:cNvSpPr/>
          <p:nvPr/>
        </p:nvSpPr>
        <p:spPr>
          <a:xfrm flipH="false" flipV="false" rot="0">
            <a:off x="11433663" y="5696314"/>
            <a:ext cx="4583122" cy="3695142"/>
          </a:xfrm>
          <a:custGeom>
            <a:avLst/>
            <a:gdLst/>
            <a:ahLst/>
            <a:cxnLst/>
            <a:rect r="r" b="b" t="t" l="l"/>
            <a:pathLst>
              <a:path h="3695142" w="4583122">
                <a:moveTo>
                  <a:pt x="0" y="0"/>
                </a:moveTo>
                <a:lnTo>
                  <a:pt x="4583122" y="0"/>
                </a:lnTo>
                <a:lnTo>
                  <a:pt x="4583122" y="3695143"/>
                </a:lnTo>
                <a:lnTo>
                  <a:pt x="0" y="3695143"/>
                </a:lnTo>
                <a:lnTo>
                  <a:pt x="0" y="0"/>
                </a:lnTo>
                <a:close/>
              </a:path>
            </a:pathLst>
          </a:custGeom>
          <a:blipFill>
            <a:blip r:embed="rId3"/>
            <a:stretch>
              <a:fillRect l="0" t="0" r="0" b="0"/>
            </a:stretch>
          </a:blipFill>
        </p:spPr>
      </p:sp>
      <p:sp>
        <p:nvSpPr>
          <p:cNvPr name="TextBox 5" id="5"/>
          <p:cNvSpPr txBox="true"/>
          <p:nvPr/>
        </p:nvSpPr>
        <p:spPr>
          <a:xfrm rot="0">
            <a:off x="8206279" y="1851389"/>
            <a:ext cx="5518944" cy="606425"/>
          </a:xfrm>
          <a:prstGeom prst="rect">
            <a:avLst/>
          </a:prstGeom>
        </p:spPr>
        <p:txBody>
          <a:bodyPr anchor="t" rtlCol="false" tIns="0" lIns="0" bIns="0" rIns="0">
            <a:spAutoFit/>
          </a:bodyPr>
          <a:lstStyle/>
          <a:p>
            <a:pPr algn="l">
              <a:lnSpc>
                <a:spcPts val="4900"/>
              </a:lnSpc>
              <a:spcBef>
                <a:spcPct val="0"/>
              </a:spcBef>
            </a:pPr>
            <a:r>
              <a:rPr lang="en-US" sz="3500">
                <a:solidFill>
                  <a:srgbClr val="000000"/>
                </a:solidFill>
                <a:latin typeface="Hanuman"/>
                <a:ea typeface="Hanuman"/>
                <a:cs typeface="Hanuman"/>
                <a:sym typeface="Hanuman"/>
              </a:rPr>
              <a:t>HC-SR04 Ultrasonic Sensor</a:t>
            </a:r>
          </a:p>
        </p:txBody>
      </p:sp>
      <p:sp>
        <p:nvSpPr>
          <p:cNvPr name="TextBox 6" id="6"/>
          <p:cNvSpPr txBox="true"/>
          <p:nvPr/>
        </p:nvSpPr>
        <p:spPr>
          <a:xfrm rot="0">
            <a:off x="971550" y="679814"/>
            <a:ext cx="12286350" cy="1247775"/>
          </a:xfrm>
          <a:prstGeom prst="rect">
            <a:avLst/>
          </a:prstGeom>
        </p:spPr>
        <p:txBody>
          <a:bodyPr anchor="t" rtlCol="false" tIns="0" lIns="0" bIns="0" rIns="0">
            <a:spAutoFit/>
          </a:bodyPr>
          <a:lstStyle/>
          <a:p>
            <a:pPr algn="l">
              <a:lnSpc>
                <a:spcPts val="9000"/>
              </a:lnSpc>
            </a:pPr>
            <a:r>
              <a:rPr lang="en-US" sz="9000">
                <a:solidFill>
                  <a:srgbClr val="018575"/>
                </a:solidFill>
                <a:latin typeface="Hanuman"/>
                <a:ea typeface="Hanuman"/>
                <a:cs typeface="Hanuman"/>
                <a:sym typeface="Hanuman"/>
              </a:rPr>
              <a:t>Components</a:t>
            </a:r>
          </a:p>
        </p:txBody>
      </p:sp>
      <p:sp>
        <p:nvSpPr>
          <p:cNvPr name="TextBox 7" id="7"/>
          <p:cNvSpPr txBox="true"/>
          <p:nvPr/>
        </p:nvSpPr>
        <p:spPr>
          <a:xfrm rot="0">
            <a:off x="7936159" y="2483214"/>
            <a:ext cx="8864945" cy="2613025"/>
          </a:xfrm>
          <a:prstGeom prst="rect">
            <a:avLst/>
          </a:prstGeom>
        </p:spPr>
        <p:txBody>
          <a:bodyPr anchor="t" rtlCol="false" tIns="0" lIns="0" bIns="0" rIns="0">
            <a:spAutoFit/>
          </a:bodyPr>
          <a:lstStyle/>
          <a:p>
            <a:pPr algn="l">
              <a:lnSpc>
                <a:spcPts val="3499"/>
              </a:lnSpc>
            </a:pPr>
            <a:r>
              <a:rPr lang="en-US" sz="2499">
                <a:solidFill>
                  <a:srgbClr val="000000"/>
                </a:solidFill>
                <a:latin typeface="Hanuman"/>
                <a:ea typeface="Hanuman"/>
                <a:cs typeface="Hanuman"/>
                <a:sym typeface="Hanuman"/>
              </a:rPr>
              <a:t>We used this particular model because:-</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Accurate Distance Measurement.</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Simple Interface</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Works in parallel with multiple sensors.</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No dependency on Light</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Low Latency Detection</a:t>
            </a:r>
          </a:p>
        </p:txBody>
      </p:sp>
      <p:sp>
        <p:nvSpPr>
          <p:cNvPr name="TextBox 8" id="8"/>
          <p:cNvSpPr txBox="true"/>
          <p:nvPr/>
        </p:nvSpPr>
        <p:spPr>
          <a:xfrm rot="0">
            <a:off x="1028700" y="5858501"/>
            <a:ext cx="5518944" cy="606425"/>
          </a:xfrm>
          <a:prstGeom prst="rect">
            <a:avLst/>
          </a:prstGeom>
        </p:spPr>
        <p:txBody>
          <a:bodyPr anchor="t" rtlCol="false" tIns="0" lIns="0" bIns="0" rIns="0">
            <a:spAutoFit/>
          </a:bodyPr>
          <a:lstStyle/>
          <a:p>
            <a:pPr algn="l">
              <a:lnSpc>
                <a:spcPts val="4900"/>
              </a:lnSpc>
              <a:spcBef>
                <a:spcPct val="0"/>
              </a:spcBef>
            </a:pPr>
            <a:r>
              <a:rPr lang="en-US" sz="3500">
                <a:solidFill>
                  <a:srgbClr val="000000"/>
                </a:solidFill>
                <a:latin typeface="Hanuman"/>
                <a:ea typeface="Hanuman"/>
                <a:cs typeface="Hanuman"/>
                <a:sym typeface="Hanuman"/>
              </a:rPr>
              <a:t>L298N Motor Driver</a:t>
            </a:r>
          </a:p>
        </p:txBody>
      </p:sp>
      <p:sp>
        <p:nvSpPr>
          <p:cNvPr name="TextBox 9" id="9"/>
          <p:cNvSpPr txBox="true"/>
          <p:nvPr/>
        </p:nvSpPr>
        <p:spPr>
          <a:xfrm rot="0">
            <a:off x="1028700" y="6417301"/>
            <a:ext cx="8864945" cy="2613025"/>
          </a:xfrm>
          <a:prstGeom prst="rect">
            <a:avLst/>
          </a:prstGeom>
        </p:spPr>
        <p:txBody>
          <a:bodyPr anchor="t" rtlCol="false" tIns="0" lIns="0" bIns="0" rIns="0">
            <a:spAutoFit/>
          </a:bodyPr>
          <a:lstStyle/>
          <a:p>
            <a:pPr algn="l">
              <a:lnSpc>
                <a:spcPts val="3499"/>
              </a:lnSpc>
            </a:pPr>
            <a:r>
              <a:rPr lang="en-US" sz="2499">
                <a:solidFill>
                  <a:srgbClr val="000000"/>
                </a:solidFill>
                <a:latin typeface="Hanuman"/>
                <a:ea typeface="Hanuman"/>
                <a:cs typeface="Hanuman"/>
                <a:sym typeface="Hanuman"/>
              </a:rPr>
              <a:t>We used this particular model because:-</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Can control up to 4 motors individually.</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Bi-Directional Control.</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Wide speed control range using Pulse Width Modulation.</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Low Cost and widely available.</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Stable Performance.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9F7F0"/>
        </a:solidFill>
      </p:bgPr>
    </p:bg>
    <p:spTree>
      <p:nvGrpSpPr>
        <p:cNvPr id="1" name=""/>
        <p:cNvGrpSpPr/>
        <p:nvPr/>
      </p:nvGrpSpPr>
      <p:grpSpPr>
        <a:xfrm>
          <a:off x="0" y="0"/>
          <a:ext cx="0" cy="0"/>
          <a:chOff x="0" y="0"/>
          <a:chExt cx="0" cy="0"/>
        </a:xfrm>
      </p:grpSpPr>
      <p:sp>
        <p:nvSpPr>
          <p:cNvPr name="AutoShape 2" id="2"/>
          <p:cNvSpPr/>
          <p:nvPr/>
        </p:nvSpPr>
        <p:spPr>
          <a:xfrm>
            <a:off x="1028700" y="1580799"/>
            <a:ext cx="16287750" cy="0"/>
          </a:xfrm>
          <a:prstGeom prst="line">
            <a:avLst/>
          </a:prstGeom>
          <a:ln cap="flat" w="19050">
            <a:solidFill>
              <a:srgbClr val="FFD7DC"/>
            </a:solidFill>
            <a:prstDash val="solid"/>
            <a:headEnd type="none" len="sm" w="sm"/>
            <a:tailEnd type="none" len="sm" w="sm"/>
          </a:ln>
        </p:spPr>
      </p:sp>
      <p:sp>
        <p:nvSpPr>
          <p:cNvPr name="Freeform 3" id="3"/>
          <p:cNvSpPr/>
          <p:nvPr/>
        </p:nvSpPr>
        <p:spPr>
          <a:xfrm flipH="false" flipV="false" rot="0">
            <a:off x="2015637" y="1884543"/>
            <a:ext cx="3545071" cy="3545071"/>
          </a:xfrm>
          <a:custGeom>
            <a:avLst/>
            <a:gdLst/>
            <a:ahLst/>
            <a:cxnLst/>
            <a:rect r="r" b="b" t="t" l="l"/>
            <a:pathLst>
              <a:path h="3545071" w="3545071">
                <a:moveTo>
                  <a:pt x="0" y="0"/>
                </a:moveTo>
                <a:lnTo>
                  <a:pt x="3545071" y="0"/>
                </a:lnTo>
                <a:lnTo>
                  <a:pt x="3545071" y="3545071"/>
                </a:lnTo>
                <a:lnTo>
                  <a:pt x="0" y="3545071"/>
                </a:lnTo>
                <a:lnTo>
                  <a:pt x="0" y="0"/>
                </a:lnTo>
                <a:close/>
              </a:path>
            </a:pathLst>
          </a:custGeom>
          <a:blipFill>
            <a:blip r:embed="rId2"/>
            <a:stretch>
              <a:fillRect l="0" t="0" r="0" b="0"/>
            </a:stretch>
          </a:blipFill>
        </p:spPr>
      </p:sp>
      <p:sp>
        <p:nvSpPr>
          <p:cNvPr name="Freeform 4" id="4"/>
          <p:cNvSpPr/>
          <p:nvPr/>
        </p:nvSpPr>
        <p:spPr>
          <a:xfrm flipH="false" flipV="false" rot="0">
            <a:off x="11441434" y="5657588"/>
            <a:ext cx="4932225" cy="3600712"/>
          </a:xfrm>
          <a:custGeom>
            <a:avLst/>
            <a:gdLst/>
            <a:ahLst/>
            <a:cxnLst/>
            <a:rect r="r" b="b" t="t" l="l"/>
            <a:pathLst>
              <a:path h="3600712" w="4932225">
                <a:moveTo>
                  <a:pt x="0" y="0"/>
                </a:moveTo>
                <a:lnTo>
                  <a:pt x="4932225" y="0"/>
                </a:lnTo>
                <a:lnTo>
                  <a:pt x="4932225" y="3600712"/>
                </a:lnTo>
                <a:lnTo>
                  <a:pt x="0" y="3600712"/>
                </a:lnTo>
                <a:lnTo>
                  <a:pt x="0" y="0"/>
                </a:lnTo>
                <a:close/>
              </a:path>
            </a:pathLst>
          </a:custGeom>
          <a:blipFill>
            <a:blip r:embed="rId3"/>
            <a:stretch>
              <a:fillRect l="0" t="0" r="0" b="0"/>
            </a:stretch>
          </a:blipFill>
        </p:spPr>
      </p:sp>
      <p:sp>
        <p:nvSpPr>
          <p:cNvPr name="TextBox 5" id="5"/>
          <p:cNvSpPr txBox="true"/>
          <p:nvPr/>
        </p:nvSpPr>
        <p:spPr>
          <a:xfrm rot="0">
            <a:off x="7114725" y="2054589"/>
            <a:ext cx="5914989" cy="606425"/>
          </a:xfrm>
          <a:prstGeom prst="rect">
            <a:avLst/>
          </a:prstGeom>
        </p:spPr>
        <p:txBody>
          <a:bodyPr anchor="t" rtlCol="false" tIns="0" lIns="0" bIns="0" rIns="0">
            <a:spAutoFit/>
          </a:bodyPr>
          <a:lstStyle/>
          <a:p>
            <a:pPr algn="l">
              <a:lnSpc>
                <a:spcPts val="4900"/>
              </a:lnSpc>
              <a:spcBef>
                <a:spcPct val="0"/>
              </a:spcBef>
            </a:pPr>
            <a:r>
              <a:rPr lang="en-US" sz="3500">
                <a:solidFill>
                  <a:srgbClr val="000000"/>
                </a:solidFill>
                <a:latin typeface="Hanuman"/>
                <a:ea typeface="Hanuman"/>
                <a:cs typeface="Hanuman"/>
                <a:sym typeface="Hanuman"/>
              </a:rPr>
              <a:t>Robot Chassis with DC motors</a:t>
            </a:r>
          </a:p>
        </p:txBody>
      </p:sp>
      <p:sp>
        <p:nvSpPr>
          <p:cNvPr name="TextBox 6" id="6"/>
          <p:cNvSpPr txBox="true"/>
          <p:nvPr/>
        </p:nvSpPr>
        <p:spPr>
          <a:xfrm rot="0">
            <a:off x="971550" y="679814"/>
            <a:ext cx="12286350" cy="1247775"/>
          </a:xfrm>
          <a:prstGeom prst="rect">
            <a:avLst/>
          </a:prstGeom>
        </p:spPr>
        <p:txBody>
          <a:bodyPr anchor="t" rtlCol="false" tIns="0" lIns="0" bIns="0" rIns="0">
            <a:spAutoFit/>
          </a:bodyPr>
          <a:lstStyle/>
          <a:p>
            <a:pPr algn="l">
              <a:lnSpc>
                <a:spcPts val="9000"/>
              </a:lnSpc>
            </a:pPr>
            <a:r>
              <a:rPr lang="en-US" sz="9000">
                <a:solidFill>
                  <a:srgbClr val="018575"/>
                </a:solidFill>
                <a:latin typeface="Hanuman"/>
                <a:ea typeface="Hanuman"/>
                <a:cs typeface="Hanuman"/>
                <a:sym typeface="Hanuman"/>
              </a:rPr>
              <a:t>Components</a:t>
            </a:r>
          </a:p>
        </p:txBody>
      </p:sp>
      <p:sp>
        <p:nvSpPr>
          <p:cNvPr name="TextBox 7" id="7"/>
          <p:cNvSpPr txBox="true"/>
          <p:nvPr/>
        </p:nvSpPr>
        <p:spPr>
          <a:xfrm rot="0">
            <a:off x="7008962" y="2613389"/>
            <a:ext cx="8864945" cy="2613025"/>
          </a:xfrm>
          <a:prstGeom prst="rect">
            <a:avLst/>
          </a:prstGeom>
        </p:spPr>
        <p:txBody>
          <a:bodyPr anchor="t" rtlCol="false" tIns="0" lIns="0" bIns="0" rIns="0">
            <a:spAutoFit/>
          </a:bodyPr>
          <a:lstStyle/>
          <a:p>
            <a:pPr algn="l">
              <a:lnSpc>
                <a:spcPts val="3499"/>
              </a:lnSpc>
            </a:pPr>
            <a:r>
              <a:rPr lang="en-US" sz="2499">
                <a:solidFill>
                  <a:srgbClr val="000000"/>
                </a:solidFill>
                <a:latin typeface="Hanuman"/>
                <a:ea typeface="Hanuman"/>
                <a:cs typeface="Hanuman"/>
                <a:sym typeface="Hanuman"/>
              </a:rPr>
              <a:t>We used this particular model because:-</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Mimics actual car movement and decision making.</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Modular Design.</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Battery Operable.</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Lightweight Model.</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Great for Differential Steering.</a:t>
            </a:r>
          </a:p>
        </p:txBody>
      </p:sp>
      <p:sp>
        <p:nvSpPr>
          <p:cNvPr name="TextBox 8" id="8"/>
          <p:cNvSpPr txBox="true"/>
          <p:nvPr/>
        </p:nvSpPr>
        <p:spPr>
          <a:xfrm rot="0">
            <a:off x="1028700" y="5858501"/>
            <a:ext cx="5518944" cy="606425"/>
          </a:xfrm>
          <a:prstGeom prst="rect">
            <a:avLst/>
          </a:prstGeom>
        </p:spPr>
        <p:txBody>
          <a:bodyPr anchor="t" rtlCol="false" tIns="0" lIns="0" bIns="0" rIns="0">
            <a:spAutoFit/>
          </a:bodyPr>
          <a:lstStyle/>
          <a:p>
            <a:pPr algn="l">
              <a:lnSpc>
                <a:spcPts val="4900"/>
              </a:lnSpc>
              <a:spcBef>
                <a:spcPct val="0"/>
              </a:spcBef>
            </a:pPr>
            <a:r>
              <a:rPr lang="en-US" sz="3500">
                <a:solidFill>
                  <a:srgbClr val="000000"/>
                </a:solidFill>
                <a:latin typeface="Hanuman"/>
                <a:ea typeface="Hanuman"/>
                <a:cs typeface="Hanuman"/>
                <a:sym typeface="Hanuman"/>
              </a:rPr>
              <a:t>Li-ion 3.7V Batteries</a:t>
            </a:r>
          </a:p>
        </p:txBody>
      </p:sp>
      <p:sp>
        <p:nvSpPr>
          <p:cNvPr name="TextBox 9" id="9"/>
          <p:cNvSpPr txBox="true"/>
          <p:nvPr/>
        </p:nvSpPr>
        <p:spPr>
          <a:xfrm rot="0">
            <a:off x="1028700" y="6417301"/>
            <a:ext cx="8864945" cy="2613025"/>
          </a:xfrm>
          <a:prstGeom prst="rect">
            <a:avLst/>
          </a:prstGeom>
        </p:spPr>
        <p:txBody>
          <a:bodyPr anchor="t" rtlCol="false" tIns="0" lIns="0" bIns="0" rIns="0">
            <a:spAutoFit/>
          </a:bodyPr>
          <a:lstStyle/>
          <a:p>
            <a:pPr algn="l">
              <a:lnSpc>
                <a:spcPts val="3499"/>
              </a:lnSpc>
            </a:pPr>
            <a:r>
              <a:rPr lang="en-US" sz="2499">
                <a:solidFill>
                  <a:srgbClr val="000000"/>
                </a:solidFill>
                <a:latin typeface="Hanuman"/>
                <a:ea typeface="Hanuman"/>
                <a:cs typeface="Hanuman"/>
                <a:sym typeface="Hanuman"/>
              </a:rPr>
              <a:t>We used this particular model because:-</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Adequate power delivery for L298N and 4 x DC motors.</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High Energy Density.</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Rechargeable and High Capacity.</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Light-weight for Similar power Batteries.</a:t>
            </a:r>
          </a:p>
          <a:p>
            <a:pPr algn="l" marL="539749" indent="-269875" lvl="1">
              <a:lnSpc>
                <a:spcPts val="3499"/>
              </a:lnSpc>
              <a:buAutoNum type="arabicPeriod" startAt="1"/>
            </a:pPr>
            <a:r>
              <a:rPr lang="en-US" sz="2499">
                <a:solidFill>
                  <a:srgbClr val="000000"/>
                </a:solidFill>
                <a:latin typeface="Hanuman"/>
                <a:ea typeface="Hanuman"/>
                <a:cs typeface="Hanuman"/>
                <a:sym typeface="Hanuman"/>
              </a:rPr>
              <a:t>Stable Performance.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9F7F0"/>
        </a:solidFill>
      </p:bgPr>
    </p:bg>
    <p:spTree>
      <p:nvGrpSpPr>
        <p:cNvPr id="1" name=""/>
        <p:cNvGrpSpPr/>
        <p:nvPr/>
      </p:nvGrpSpPr>
      <p:grpSpPr>
        <a:xfrm>
          <a:off x="0" y="0"/>
          <a:ext cx="0" cy="0"/>
          <a:chOff x="0" y="0"/>
          <a:chExt cx="0" cy="0"/>
        </a:xfrm>
      </p:grpSpPr>
      <p:grpSp>
        <p:nvGrpSpPr>
          <p:cNvPr name="Group 2" id="2"/>
          <p:cNvGrpSpPr/>
          <p:nvPr/>
        </p:nvGrpSpPr>
        <p:grpSpPr>
          <a:xfrm rot="0">
            <a:off x="12111174" y="0"/>
            <a:ext cx="6176826" cy="10287000"/>
            <a:chOff x="0" y="0"/>
            <a:chExt cx="1626818" cy="2709333"/>
          </a:xfrm>
        </p:grpSpPr>
        <p:sp>
          <p:nvSpPr>
            <p:cNvPr name="Freeform 3" id="3"/>
            <p:cNvSpPr/>
            <p:nvPr/>
          </p:nvSpPr>
          <p:spPr>
            <a:xfrm flipH="false" flipV="false" rot="0">
              <a:off x="0" y="0"/>
              <a:ext cx="1626818" cy="2709333"/>
            </a:xfrm>
            <a:custGeom>
              <a:avLst/>
              <a:gdLst/>
              <a:ahLst/>
              <a:cxnLst/>
              <a:rect r="r" b="b" t="t" l="l"/>
              <a:pathLst>
                <a:path h="2709333" w="1626818">
                  <a:moveTo>
                    <a:pt x="0" y="0"/>
                  </a:moveTo>
                  <a:lnTo>
                    <a:pt x="1626818" y="0"/>
                  </a:lnTo>
                  <a:lnTo>
                    <a:pt x="1626818" y="2709333"/>
                  </a:lnTo>
                  <a:lnTo>
                    <a:pt x="0" y="2709333"/>
                  </a:lnTo>
                  <a:close/>
                </a:path>
              </a:pathLst>
            </a:custGeom>
            <a:solidFill>
              <a:srgbClr val="018575"/>
            </a:solidFill>
          </p:spPr>
        </p:sp>
        <p:sp>
          <p:nvSpPr>
            <p:cNvPr name="TextBox 4" id="4"/>
            <p:cNvSpPr txBox="true"/>
            <p:nvPr/>
          </p:nvSpPr>
          <p:spPr>
            <a:xfrm>
              <a:off x="0" y="-9525"/>
              <a:ext cx="1626818" cy="2718858"/>
            </a:xfrm>
            <a:prstGeom prst="rect">
              <a:avLst/>
            </a:prstGeom>
          </p:spPr>
          <p:txBody>
            <a:bodyPr anchor="ctr" rtlCol="false" tIns="50800" lIns="50800" bIns="50800" rIns="50800"/>
            <a:lstStyle/>
            <a:p>
              <a:pPr algn="ctr">
                <a:lnSpc>
                  <a:spcPts val="1934"/>
                </a:lnSpc>
              </a:pPr>
            </a:p>
          </p:txBody>
        </p:sp>
      </p:grpSp>
      <p:sp>
        <p:nvSpPr>
          <p:cNvPr name="TextBox 5" id="5"/>
          <p:cNvSpPr txBox="true"/>
          <p:nvPr/>
        </p:nvSpPr>
        <p:spPr>
          <a:xfrm rot="0">
            <a:off x="848620" y="3328063"/>
            <a:ext cx="10519723" cy="5397617"/>
          </a:xfrm>
          <a:prstGeom prst="rect">
            <a:avLst/>
          </a:prstGeom>
        </p:spPr>
        <p:txBody>
          <a:bodyPr anchor="t" rtlCol="false" tIns="0" lIns="0" bIns="0" rIns="0">
            <a:spAutoFit/>
          </a:bodyPr>
          <a:lstStyle/>
          <a:p>
            <a:pPr algn="l" marL="664115" indent="-332057" lvl="1">
              <a:lnSpc>
                <a:spcPts val="4306"/>
              </a:lnSpc>
              <a:buFont typeface="Arial"/>
              <a:buChar char="•"/>
            </a:pPr>
            <a:r>
              <a:rPr lang="en-US" sz="3076">
                <a:solidFill>
                  <a:srgbClr val="000000"/>
                </a:solidFill>
                <a:latin typeface="Hanuman"/>
                <a:ea typeface="Hanuman"/>
                <a:cs typeface="Hanuman"/>
                <a:sym typeface="Hanuman"/>
              </a:rPr>
              <a:t>We have used Python with OpenCV library for accurate identification of lanes and traffic light change.</a:t>
            </a:r>
          </a:p>
          <a:p>
            <a:pPr algn="l" marL="664115" indent="-332057" lvl="1">
              <a:lnSpc>
                <a:spcPts val="4306"/>
              </a:lnSpc>
              <a:buFont typeface="Arial"/>
              <a:buChar char="•"/>
            </a:pPr>
            <a:r>
              <a:rPr lang="en-US" sz="3076">
                <a:solidFill>
                  <a:srgbClr val="000000"/>
                </a:solidFill>
                <a:latin typeface="Hanuman"/>
                <a:ea typeface="Hanuman"/>
                <a:cs typeface="Hanuman"/>
                <a:sym typeface="Hanuman"/>
              </a:rPr>
              <a:t>We also implemented lane change with use of ultrasonic sensors to check for vehicle in different lanes.</a:t>
            </a:r>
          </a:p>
          <a:p>
            <a:pPr algn="l" marL="664115" indent="-332057" lvl="1">
              <a:lnSpc>
                <a:spcPts val="4306"/>
              </a:lnSpc>
              <a:buFont typeface="Arial"/>
              <a:buChar char="•"/>
            </a:pPr>
            <a:r>
              <a:rPr lang="en-US" sz="3076">
                <a:solidFill>
                  <a:srgbClr val="000000"/>
                </a:solidFill>
                <a:latin typeface="Hanuman"/>
                <a:ea typeface="Hanuman"/>
                <a:cs typeface="Hanuman"/>
                <a:sym typeface="Hanuman"/>
              </a:rPr>
              <a:t>Along with that, we used the ultrasonic sensors for object detection along with the Raspberry Camera module.</a:t>
            </a:r>
          </a:p>
          <a:p>
            <a:pPr algn="l" marL="664115" indent="-332057" lvl="1">
              <a:lnSpc>
                <a:spcPts val="4306"/>
              </a:lnSpc>
              <a:buFont typeface="Arial"/>
              <a:buChar char="•"/>
            </a:pPr>
            <a:r>
              <a:rPr lang="en-US" sz="3076">
                <a:solidFill>
                  <a:srgbClr val="000000"/>
                </a:solidFill>
                <a:latin typeface="Hanuman"/>
                <a:ea typeface="Hanuman"/>
                <a:cs typeface="Hanuman"/>
                <a:sym typeface="Hanuman"/>
              </a:rPr>
              <a:t>We also implemented Adaptive Cruise Control with the help of L298N motor driver to maintain fixed speeds with a comfortable distance between the vehicle and it’s surroundings.</a:t>
            </a:r>
          </a:p>
        </p:txBody>
      </p:sp>
      <p:sp>
        <p:nvSpPr>
          <p:cNvPr name="Freeform 6" id="6"/>
          <p:cNvSpPr/>
          <p:nvPr/>
        </p:nvSpPr>
        <p:spPr>
          <a:xfrm flipH="false" flipV="false" rot="0">
            <a:off x="12635297" y="3394738"/>
            <a:ext cx="5128581" cy="5312369"/>
          </a:xfrm>
          <a:custGeom>
            <a:avLst/>
            <a:gdLst/>
            <a:ahLst/>
            <a:cxnLst/>
            <a:rect r="r" b="b" t="t" l="l"/>
            <a:pathLst>
              <a:path h="5312369" w="5128581">
                <a:moveTo>
                  <a:pt x="0" y="0"/>
                </a:moveTo>
                <a:lnTo>
                  <a:pt x="5128581" y="0"/>
                </a:lnTo>
                <a:lnTo>
                  <a:pt x="5128581" y="5312370"/>
                </a:lnTo>
                <a:lnTo>
                  <a:pt x="0" y="5312370"/>
                </a:lnTo>
                <a:lnTo>
                  <a:pt x="0" y="0"/>
                </a:lnTo>
                <a:close/>
              </a:path>
            </a:pathLst>
          </a:custGeom>
          <a:blipFill>
            <a:blip r:embed="rId2"/>
            <a:stretch>
              <a:fillRect l="0" t="-27501" r="0" b="-44125"/>
            </a:stretch>
          </a:blipFill>
        </p:spPr>
      </p:sp>
      <p:sp>
        <p:nvSpPr>
          <p:cNvPr name="TextBox 7" id="7"/>
          <p:cNvSpPr txBox="true"/>
          <p:nvPr/>
        </p:nvSpPr>
        <p:spPr>
          <a:xfrm rot="0">
            <a:off x="848620" y="1209675"/>
            <a:ext cx="10671175" cy="1647825"/>
          </a:xfrm>
          <a:prstGeom prst="rect">
            <a:avLst/>
          </a:prstGeom>
        </p:spPr>
        <p:txBody>
          <a:bodyPr anchor="t" rtlCol="false" tIns="0" lIns="0" bIns="0" rIns="0">
            <a:spAutoFit/>
          </a:bodyPr>
          <a:lstStyle/>
          <a:p>
            <a:pPr algn="l">
              <a:lnSpc>
                <a:spcPts val="12000"/>
              </a:lnSpc>
            </a:pPr>
            <a:r>
              <a:rPr lang="en-US" sz="12000">
                <a:solidFill>
                  <a:srgbClr val="018575"/>
                </a:solidFill>
                <a:latin typeface="Hanuman"/>
                <a:ea typeface="Hanuman"/>
                <a:cs typeface="Hanuman"/>
                <a:sym typeface="Hanuman"/>
              </a:rPr>
              <a:t>Implementation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9F7F0"/>
        </a:solidFill>
      </p:bgPr>
    </p:bg>
    <p:spTree>
      <p:nvGrpSpPr>
        <p:cNvPr id="1" name=""/>
        <p:cNvGrpSpPr/>
        <p:nvPr/>
      </p:nvGrpSpPr>
      <p:grpSpPr>
        <a:xfrm>
          <a:off x="0" y="0"/>
          <a:ext cx="0" cy="0"/>
          <a:chOff x="0" y="0"/>
          <a:chExt cx="0" cy="0"/>
        </a:xfrm>
      </p:grpSpPr>
      <p:sp>
        <p:nvSpPr>
          <p:cNvPr name="AutoShape 2" id="2"/>
          <p:cNvSpPr/>
          <p:nvPr/>
        </p:nvSpPr>
        <p:spPr>
          <a:xfrm flipV="true">
            <a:off x="7524022" y="1033462"/>
            <a:ext cx="0" cy="8224838"/>
          </a:xfrm>
          <a:prstGeom prst="line">
            <a:avLst/>
          </a:prstGeom>
          <a:ln cap="flat" w="19050">
            <a:solidFill>
              <a:srgbClr val="018575"/>
            </a:solidFill>
            <a:prstDash val="solid"/>
            <a:headEnd type="none" len="sm" w="sm"/>
            <a:tailEnd type="none" len="sm" w="sm"/>
          </a:ln>
        </p:spPr>
      </p:sp>
      <p:sp>
        <p:nvSpPr>
          <p:cNvPr name="Freeform 3" id="3"/>
          <p:cNvSpPr/>
          <p:nvPr/>
        </p:nvSpPr>
        <p:spPr>
          <a:xfrm flipH="false" flipV="false" rot="0">
            <a:off x="8107929" y="2765249"/>
            <a:ext cx="9606139" cy="4767046"/>
          </a:xfrm>
          <a:custGeom>
            <a:avLst/>
            <a:gdLst/>
            <a:ahLst/>
            <a:cxnLst/>
            <a:rect r="r" b="b" t="t" l="l"/>
            <a:pathLst>
              <a:path h="4767046" w="9606139">
                <a:moveTo>
                  <a:pt x="0" y="0"/>
                </a:moveTo>
                <a:lnTo>
                  <a:pt x="9606138" y="0"/>
                </a:lnTo>
                <a:lnTo>
                  <a:pt x="9606138" y="4767046"/>
                </a:lnTo>
                <a:lnTo>
                  <a:pt x="0" y="4767046"/>
                </a:lnTo>
                <a:lnTo>
                  <a:pt x="0" y="0"/>
                </a:lnTo>
                <a:close/>
              </a:path>
            </a:pathLst>
          </a:custGeom>
          <a:blipFill>
            <a:blip r:embed="rId2"/>
            <a:stretch>
              <a:fillRect l="0" t="0" r="0" b="0"/>
            </a:stretch>
          </a:blipFill>
        </p:spPr>
      </p:sp>
      <p:sp>
        <p:nvSpPr>
          <p:cNvPr name="TextBox 4" id="4"/>
          <p:cNvSpPr txBox="true"/>
          <p:nvPr/>
        </p:nvSpPr>
        <p:spPr>
          <a:xfrm rot="0">
            <a:off x="1028700" y="1117424"/>
            <a:ext cx="5083175" cy="1647825"/>
          </a:xfrm>
          <a:prstGeom prst="rect">
            <a:avLst/>
          </a:prstGeom>
        </p:spPr>
        <p:txBody>
          <a:bodyPr anchor="t" rtlCol="false" tIns="0" lIns="0" bIns="0" rIns="0">
            <a:spAutoFit/>
          </a:bodyPr>
          <a:lstStyle/>
          <a:p>
            <a:pPr algn="l">
              <a:lnSpc>
                <a:spcPts val="12000"/>
              </a:lnSpc>
            </a:pPr>
            <a:r>
              <a:rPr lang="en-US" sz="12000">
                <a:solidFill>
                  <a:srgbClr val="018575"/>
                </a:solidFill>
                <a:latin typeface="Hanuman"/>
                <a:ea typeface="Hanuman"/>
                <a:cs typeface="Hanuman"/>
                <a:sym typeface="Hanuman"/>
              </a:rPr>
              <a:t>Results</a:t>
            </a:r>
          </a:p>
        </p:txBody>
      </p:sp>
      <p:sp>
        <p:nvSpPr>
          <p:cNvPr name="TextBox 5" id="5"/>
          <p:cNvSpPr txBox="true"/>
          <p:nvPr/>
        </p:nvSpPr>
        <p:spPr>
          <a:xfrm rot="0">
            <a:off x="1028700" y="9392696"/>
            <a:ext cx="16230600" cy="578523"/>
          </a:xfrm>
          <a:prstGeom prst="rect">
            <a:avLst/>
          </a:prstGeom>
        </p:spPr>
        <p:txBody>
          <a:bodyPr anchor="t" rtlCol="false" tIns="0" lIns="0" bIns="0" rIns="0">
            <a:spAutoFit/>
          </a:bodyPr>
          <a:lstStyle/>
          <a:p>
            <a:pPr algn="l">
              <a:lnSpc>
                <a:spcPts val="2303"/>
              </a:lnSpc>
              <a:spcBef>
                <a:spcPct val="0"/>
              </a:spcBef>
            </a:pPr>
            <a:r>
              <a:rPr lang="en-US" sz="1645">
                <a:solidFill>
                  <a:srgbClr val="018575"/>
                </a:solidFill>
                <a:latin typeface="Hanuman"/>
                <a:ea typeface="Hanuman"/>
                <a:cs typeface="Hanuman"/>
                <a:sym typeface="Hanuman"/>
              </a:rPr>
              <a:t>*</a:t>
            </a:r>
            <a:r>
              <a:rPr lang="en-US" sz="1645">
                <a:solidFill>
                  <a:srgbClr val="018575"/>
                </a:solidFill>
                <a:latin typeface="Hanuman"/>
                <a:ea typeface="Hanuman"/>
                <a:cs typeface="Hanuman"/>
                <a:sym typeface="Hanuman"/>
              </a:rPr>
              <a:t>Many of the lives saved and crash reduction estimates are based on real-world crash data analyses done by Insurance Institute for Highway Safety (IIHS), National Highway, Traffic Safety Administration (NHTSA - USA), European New Car Assessment Programme (Euro NCAP), National Safety Council (NSC)</a:t>
            </a:r>
          </a:p>
        </p:txBody>
      </p:sp>
      <p:sp>
        <p:nvSpPr>
          <p:cNvPr name="TextBox 6" id="6"/>
          <p:cNvSpPr txBox="true"/>
          <p:nvPr/>
        </p:nvSpPr>
        <p:spPr>
          <a:xfrm rot="0">
            <a:off x="1028700" y="2708099"/>
            <a:ext cx="6184607" cy="5435483"/>
          </a:xfrm>
          <a:prstGeom prst="rect">
            <a:avLst/>
          </a:prstGeom>
        </p:spPr>
        <p:txBody>
          <a:bodyPr anchor="t" rtlCol="false" tIns="0" lIns="0" bIns="0" rIns="0">
            <a:spAutoFit/>
          </a:bodyPr>
          <a:lstStyle/>
          <a:p>
            <a:pPr algn="l">
              <a:lnSpc>
                <a:spcPts val="3627"/>
              </a:lnSpc>
              <a:spcBef>
                <a:spcPct val="0"/>
              </a:spcBef>
            </a:pPr>
            <a:r>
              <a:rPr lang="en-US" sz="2591">
                <a:solidFill>
                  <a:srgbClr val="018575"/>
                </a:solidFill>
                <a:latin typeface="Hanuman"/>
                <a:ea typeface="Hanuman"/>
                <a:cs typeface="Hanuman"/>
                <a:sym typeface="Hanuman"/>
              </a:rPr>
              <a:t>Crash Prevention: ADAS technologies can avoid as many as 62% of traffic crashes.</a:t>
            </a:r>
          </a:p>
          <a:p>
            <a:pPr algn="l">
              <a:lnSpc>
                <a:spcPts val="3627"/>
              </a:lnSpc>
              <a:spcBef>
                <a:spcPct val="0"/>
              </a:spcBef>
            </a:pPr>
            <a:r>
              <a:rPr lang="en-US" sz="2591">
                <a:solidFill>
                  <a:srgbClr val="018575"/>
                </a:solidFill>
                <a:latin typeface="Hanuman"/>
                <a:ea typeface="Hanuman"/>
                <a:cs typeface="Hanuman"/>
                <a:sym typeface="Hanuman"/>
              </a:rPr>
              <a:t>Lives Saved: Research shows that ADAS can save as many as 20,841 lives annually by avoiding crashes with features such as lane keeping assist and automatic braking for pedestrians.</a:t>
            </a:r>
          </a:p>
          <a:p>
            <a:pPr algn="l">
              <a:lnSpc>
                <a:spcPts val="3627"/>
              </a:lnSpc>
              <a:spcBef>
                <a:spcPct val="0"/>
              </a:spcBef>
            </a:pPr>
            <a:r>
              <a:rPr lang="en-US" sz="2591">
                <a:solidFill>
                  <a:srgbClr val="018575"/>
                </a:solidFill>
                <a:latin typeface="Hanuman"/>
                <a:ea typeface="Hanuman"/>
                <a:cs typeface="Hanuman"/>
                <a:sym typeface="Hanuman"/>
              </a:rPr>
              <a:t>Specific Feature Benefits:</a:t>
            </a:r>
          </a:p>
          <a:p>
            <a:pPr algn="l">
              <a:lnSpc>
                <a:spcPts val="3627"/>
              </a:lnSpc>
              <a:spcBef>
                <a:spcPct val="0"/>
              </a:spcBef>
            </a:pPr>
            <a:r>
              <a:rPr lang="en-US" sz="2591">
                <a:solidFill>
                  <a:srgbClr val="018575"/>
                </a:solidFill>
                <a:latin typeface="Hanuman"/>
                <a:ea typeface="Hanuman"/>
                <a:cs typeface="Hanuman"/>
                <a:sym typeface="Hanuman"/>
              </a:rPr>
              <a:t>Forward Collision Prevention: May prevent around 1.7 million crashes annually.</a:t>
            </a:r>
          </a:p>
          <a:p>
            <a:pPr algn="l">
              <a:lnSpc>
                <a:spcPts val="3627"/>
              </a:lnSpc>
              <a:spcBef>
                <a:spcPct val="0"/>
              </a:spcBef>
            </a:pPr>
            <a:r>
              <a:rPr lang="en-US" sz="2591">
                <a:solidFill>
                  <a:srgbClr val="018575"/>
                </a:solidFill>
                <a:latin typeface="Hanuman"/>
                <a:ea typeface="Hanuman"/>
                <a:cs typeface="Hanuman"/>
                <a:sym typeface="Hanuman"/>
              </a:rPr>
              <a:t>Lane Keeping Assist would prevent 1.12 million accidents every year.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DAGldLEQZRQ</dc:identifier>
  <dcterms:modified xsi:type="dcterms:W3CDTF">2011-08-01T06:04:30Z</dcterms:modified>
  <cp:revision>1</cp:revision>
  <dc:title>ADAS PPT Final</dc:title>
</cp:coreProperties>
</file>

<file path=docProps/thumbnail.jpeg>
</file>